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62" r:id="rId2"/>
    <p:sldId id="272" r:id="rId3"/>
    <p:sldId id="269" r:id="rId4"/>
    <p:sldId id="271" r:id="rId5"/>
    <p:sldId id="270" r:id="rId6"/>
    <p:sldId id="273" r:id="rId7"/>
    <p:sldId id="274" r:id="rId8"/>
    <p:sldId id="275" r:id="rId9"/>
    <p:sldId id="291" r:id="rId10"/>
    <p:sldId id="292" r:id="rId11"/>
    <p:sldId id="293" r:id="rId12"/>
    <p:sldId id="302" r:id="rId13"/>
    <p:sldId id="303" r:id="rId14"/>
    <p:sldId id="304" r:id="rId15"/>
    <p:sldId id="305" r:id="rId16"/>
    <p:sldId id="280" r:id="rId17"/>
    <p:sldId id="281" r:id="rId18"/>
    <p:sldId id="282" r:id="rId19"/>
    <p:sldId id="306" r:id="rId20"/>
    <p:sldId id="307" r:id="rId21"/>
    <p:sldId id="308" r:id="rId22"/>
    <p:sldId id="309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2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069520" y="953662"/>
            <a:ext cx="7247166" cy="499336"/>
          </a:xfrm>
        </p:spPr>
        <p:txBody>
          <a:bodyPr/>
          <a:lstStyle>
            <a:lvl1pPr algn="ctr">
              <a:defRPr sz="2800" b="1">
                <a:latin typeface="+mn-lt"/>
              </a:defRPr>
            </a:lvl1pPr>
          </a:lstStyle>
          <a:p>
            <a:r>
              <a:rPr lang="en-IN"/>
              <a:t>CSN-503 Project</a:t>
            </a:r>
            <a:endParaRPr lang="en-IN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2497540"/>
            <a:ext cx="5295332" cy="2897798"/>
          </a:xfrm>
        </p:spPr>
        <p:txBody>
          <a:bodyPr anchor="b"/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Team members:</a:t>
            </a:r>
          </a:p>
          <a:p>
            <a:pPr lvl="0"/>
            <a:r>
              <a:rPr lang="en-US" dirty="0"/>
              <a:t>1. </a:t>
            </a:r>
            <a:r>
              <a:rPr lang="en-US" dirty="0" err="1"/>
              <a:t>Aayushi</a:t>
            </a:r>
            <a:r>
              <a:rPr lang="en-US" dirty="0"/>
              <a:t> Jain			- 20535001 </a:t>
            </a:r>
            <a:endParaRPr lang="en-IN" dirty="0"/>
          </a:p>
          <a:p>
            <a:pPr lvl="0"/>
            <a:r>
              <a:rPr lang="en-US" dirty="0"/>
              <a:t>2. </a:t>
            </a:r>
            <a:r>
              <a:rPr lang="en-US" dirty="0" err="1"/>
              <a:t>Ayush</a:t>
            </a:r>
            <a:r>
              <a:rPr lang="en-US" dirty="0"/>
              <a:t> Aggarwal		- 20535008</a:t>
            </a:r>
            <a:endParaRPr lang="en-IN" dirty="0"/>
          </a:p>
          <a:p>
            <a:pPr lvl="0"/>
            <a:r>
              <a:rPr lang="en-US" dirty="0"/>
              <a:t>3. Km </a:t>
            </a:r>
            <a:r>
              <a:rPr lang="en-US" dirty="0" err="1"/>
              <a:t>Khushbu</a:t>
            </a:r>
            <a:r>
              <a:rPr lang="en-US" dirty="0"/>
              <a:t>			- 20535014</a:t>
            </a:r>
            <a:endParaRPr lang="en-IN" dirty="0"/>
          </a:p>
          <a:p>
            <a:pPr lvl="0"/>
            <a:r>
              <a:rPr lang="en-US" dirty="0"/>
              <a:t>4. Mohammad Nazim		- 20535017</a:t>
            </a:r>
            <a:endParaRPr lang="en-IN" dirty="0"/>
          </a:p>
          <a:p>
            <a:pPr lvl="0"/>
            <a:r>
              <a:rPr lang="en-US" dirty="0"/>
              <a:t>5. </a:t>
            </a:r>
            <a:r>
              <a:rPr lang="en-US" dirty="0" err="1"/>
              <a:t>Preeti</a:t>
            </a:r>
            <a:r>
              <a:rPr lang="en-US" dirty="0"/>
              <a:t>				- 20535021 </a:t>
            </a:r>
            <a:endParaRPr lang="en-IN" dirty="0"/>
          </a:p>
          <a:p>
            <a:pPr lvl="0"/>
            <a:r>
              <a:rPr lang="en-US" dirty="0"/>
              <a:t>6. </a:t>
            </a:r>
            <a:r>
              <a:rPr lang="en-US" dirty="0" err="1"/>
              <a:t>Pushpamanjari</a:t>
            </a:r>
            <a:r>
              <a:rPr lang="en-US" dirty="0"/>
              <a:t>		- 20535022</a:t>
            </a:r>
            <a:endParaRPr lang="en-IN" dirty="0"/>
          </a:p>
          <a:p>
            <a:pPr marL="177800" lvl="0" indent="-177800"/>
            <a:r>
              <a:rPr lang="en-US" dirty="0"/>
              <a:t>7. </a:t>
            </a:r>
            <a:r>
              <a:rPr lang="en-US" dirty="0" err="1"/>
              <a:t>Tanmay</a:t>
            </a:r>
            <a:r>
              <a:rPr lang="en-US" dirty="0"/>
              <a:t> Narayan </a:t>
            </a:r>
            <a:r>
              <a:rPr lang="en-US" dirty="0" err="1"/>
              <a:t>Jawkhed</a:t>
            </a:r>
            <a:r>
              <a:rPr lang="en-US" dirty="0"/>
              <a:t>	- 20535031</a:t>
            </a:r>
            <a:endParaRPr lang="en-IN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4294967295"/>
          </p:nvPr>
        </p:nvSpPr>
        <p:spPr>
          <a:xfrm>
            <a:off x="5295332" y="5153170"/>
            <a:ext cx="3680128" cy="648111"/>
          </a:xfrm>
        </p:spPr>
        <p:txBody>
          <a:bodyPr anchor="b"/>
          <a:lstStyle>
            <a:lvl1pPr marL="0" indent="0" algn="ctr">
              <a:buNone/>
              <a:defRPr sz="18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z="2400" dirty="0"/>
              <a:t>Submitted to:</a:t>
            </a:r>
          </a:p>
          <a:p>
            <a:pPr lvl="0"/>
            <a:r>
              <a:rPr lang="en-US" sz="2400" dirty="0"/>
              <a:t>Professor </a:t>
            </a:r>
            <a:r>
              <a:rPr lang="en-US" sz="2400" dirty="0" err="1"/>
              <a:t>Durga</a:t>
            </a:r>
            <a:r>
              <a:rPr lang="en-US" sz="2400" dirty="0"/>
              <a:t> </a:t>
            </a:r>
            <a:r>
              <a:rPr lang="en-US" sz="2400" dirty="0" err="1"/>
              <a:t>Toshniwal</a:t>
            </a:r>
            <a:endParaRPr lang="en-US" sz="24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1611087"/>
            <a:ext cx="7247166" cy="423370"/>
          </a:xfrm>
        </p:spPr>
        <p:txBody>
          <a:bodyPr anchor="b"/>
          <a:lstStyle>
            <a:lvl1pPr marL="0" indent="0" algn="ctr">
              <a:buNone/>
              <a:defRPr sz="2000" b="1" i="1">
                <a:solidFill>
                  <a:srgbClr val="0000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z="3200" u="sng" dirty="0"/>
              <a:t>Secure File Transfer over LAN</a:t>
            </a:r>
          </a:p>
        </p:txBody>
      </p:sp>
      <p:sp>
        <p:nvSpPr>
          <p:cNvPr id="2" name="Rectangle 1"/>
          <p:cNvSpPr/>
          <p:nvPr/>
        </p:nvSpPr>
        <p:spPr>
          <a:xfrm>
            <a:off x="3561582" y="1974320"/>
            <a:ext cx="187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/>
              <a:t>Group no-1</a:t>
            </a: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and Send Data- Sender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300" b="1" u="sng" dirty="0"/>
              <a:t>To connect with the receiver </a:t>
            </a:r>
            <a:r>
              <a:rPr lang="en-US" dirty="0"/>
              <a:t>: Object of  Socket class is created and then object of </a:t>
            </a:r>
            <a:r>
              <a:rPr lang="en-US" dirty="0" err="1"/>
              <a:t>OutputObjectStream</a:t>
            </a:r>
            <a:r>
              <a:rPr lang="en-US" dirty="0"/>
              <a:t> class is created(out).</a:t>
            </a:r>
          </a:p>
          <a:p>
            <a:pPr marL="0" indent="0">
              <a:buNone/>
            </a:pPr>
            <a:r>
              <a:rPr lang="en-US" dirty="0"/>
              <a:t>     Then using </a:t>
            </a:r>
            <a:r>
              <a:rPr lang="en-US" dirty="0" err="1"/>
              <a:t>writeObject</a:t>
            </a:r>
            <a:r>
              <a:rPr lang="en-US" dirty="0"/>
              <a:t>() of class </a:t>
            </a:r>
            <a:r>
              <a:rPr lang="en-US" dirty="0" err="1"/>
              <a:t>OutputObjectStream</a:t>
            </a:r>
            <a:r>
              <a:rPr lang="en-US" dirty="0"/>
              <a:t>, we’ll </a:t>
            </a:r>
          </a:p>
          <a:p>
            <a:pPr marL="0" indent="0">
              <a:buNone/>
            </a:pPr>
            <a:r>
              <a:rPr lang="en-US" dirty="0"/>
              <a:t>      pass it to the receiver. Then call </a:t>
            </a:r>
            <a:r>
              <a:rPr lang="en-US" dirty="0" err="1"/>
              <a:t>out.flush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2300" b="1" u="sng" dirty="0"/>
              <a:t>Get response from the receiver :</a:t>
            </a:r>
            <a:r>
              <a:rPr lang="en-US" dirty="0"/>
              <a:t>Create an object of </a:t>
            </a:r>
            <a:r>
              <a:rPr lang="en-US" dirty="0" err="1"/>
              <a:t>ObjectInputStream</a:t>
            </a:r>
            <a:r>
              <a:rPr lang="en-US" dirty="0"/>
              <a:t> Class . Read the data sent by the receiver using </a:t>
            </a:r>
            <a:r>
              <a:rPr lang="en-US" dirty="0" err="1"/>
              <a:t>readObject</a:t>
            </a:r>
            <a:r>
              <a:rPr lang="en-US" dirty="0"/>
              <a:t>() of </a:t>
            </a:r>
            <a:r>
              <a:rPr lang="en-US" dirty="0" err="1"/>
              <a:t>ObjectInputStream</a:t>
            </a:r>
            <a:r>
              <a:rPr lang="en-US" dirty="0"/>
              <a:t> class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300" b="1" dirty="0"/>
              <a:t>3.</a:t>
            </a:r>
            <a:r>
              <a:rPr lang="en-US" sz="2300" b="1" u="sng" dirty="0"/>
              <a:t> Send the data to the receiver: </a:t>
            </a:r>
            <a:r>
              <a:rPr lang="en-US" sz="2300" dirty="0"/>
              <a:t>Object of </a:t>
            </a:r>
            <a:r>
              <a:rPr lang="en-US" sz="2300" dirty="0" err="1"/>
              <a:t>FileInputStream</a:t>
            </a:r>
            <a:r>
              <a:rPr lang="en-US" sz="2300" dirty="0"/>
              <a:t> Class will be create which will read the </a:t>
            </a:r>
            <a:r>
              <a:rPr lang="en-US" sz="2300" dirty="0" err="1"/>
              <a:t>file.Then</a:t>
            </a:r>
            <a:r>
              <a:rPr lang="en-US" sz="2300" dirty="0"/>
              <a:t> send the encrypted data to the receiver. </a:t>
            </a:r>
            <a:endParaRPr lang="en-US" sz="2300" b="1" u="sng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and Send Data- Sender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b="1" u="sng" dirty="0"/>
              <a:t>To  connect with the receiver. </a:t>
            </a:r>
          </a:p>
          <a:p>
            <a:pPr marL="0" indent="0">
              <a:buNone/>
            </a:pPr>
            <a:r>
              <a:rPr lang="en-US" sz="1100" dirty="0"/>
              <a:t>   Socket </a:t>
            </a:r>
            <a:r>
              <a:rPr lang="en-US" sz="1100" dirty="0" err="1"/>
              <a:t>socket</a:t>
            </a:r>
            <a:r>
              <a:rPr lang="en-US" sz="1100" dirty="0"/>
              <a:t> = new Socket(</a:t>
            </a:r>
            <a:r>
              <a:rPr lang="en-US" sz="1100" dirty="0" err="1"/>
              <a:t>textField.getText</a:t>
            </a:r>
            <a:r>
              <a:rPr lang="en-US" sz="1100" dirty="0"/>
              <a:t>().trim(), 9199);		                 </a:t>
            </a:r>
          </a:p>
          <a:p>
            <a:pPr marL="0" indent="0">
              <a:buNone/>
            </a:pPr>
            <a:r>
              <a:rPr lang="en-US" sz="1100" dirty="0"/>
              <a:t>  </a:t>
            </a:r>
            <a:r>
              <a:rPr lang="en-US" sz="1100" dirty="0" err="1"/>
              <a:t>ObjectOutputStream</a:t>
            </a:r>
            <a:r>
              <a:rPr lang="en-US" sz="1100" dirty="0"/>
              <a:t> out = new </a:t>
            </a:r>
            <a:r>
              <a:rPr lang="en-US" sz="1100" dirty="0" err="1"/>
              <a:t>ObjectOutputStream</a:t>
            </a:r>
            <a:r>
              <a:rPr lang="en-US" sz="1100" dirty="0"/>
              <a:t>(</a:t>
            </a:r>
            <a:r>
              <a:rPr lang="en-US" sz="1100" dirty="0" err="1"/>
              <a:t>socket.getOutputStream</a:t>
            </a:r>
            <a:r>
              <a:rPr lang="en-US" sz="1100" dirty="0"/>
              <a:t>());</a:t>
            </a:r>
          </a:p>
          <a:p>
            <a:pPr marL="0" indent="0">
              <a:buNone/>
            </a:pPr>
            <a:r>
              <a:rPr lang="en-US" sz="1100" dirty="0"/>
              <a:t>   SEND </a:t>
            </a:r>
            <a:r>
              <a:rPr lang="en-US" sz="1100" dirty="0" err="1"/>
              <a:t>sendData</a:t>
            </a:r>
            <a:r>
              <a:rPr lang="en-US" sz="1100" dirty="0"/>
              <a:t> = new SEND();	</a:t>
            </a:r>
          </a:p>
          <a:p>
            <a:pPr marL="0" indent="0">
              <a:buNone/>
            </a:pPr>
            <a:r>
              <a:rPr lang="en-US" sz="1100" dirty="0"/>
              <a:t>   </a:t>
            </a:r>
            <a:r>
              <a:rPr lang="en-US" sz="1100" dirty="0" err="1"/>
              <a:t>out.writeObject</a:t>
            </a:r>
            <a:r>
              <a:rPr lang="en-US" sz="1100" dirty="0"/>
              <a:t>(</a:t>
            </a:r>
            <a:r>
              <a:rPr lang="en-US" sz="1100" dirty="0" err="1"/>
              <a:t>sendData</a:t>
            </a:r>
            <a:r>
              <a:rPr lang="en-US" sz="1100" dirty="0"/>
              <a:t>);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r>
              <a:rPr lang="en-US" sz="1100" dirty="0" err="1"/>
              <a:t>out.flush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u="sng" dirty="0"/>
              <a:t>Get Response from the receiver</a:t>
            </a:r>
          </a:p>
          <a:p>
            <a:pPr marL="0" indent="0">
              <a:buNone/>
            </a:pPr>
            <a:r>
              <a:rPr lang="en-US" sz="1100" dirty="0" err="1"/>
              <a:t>ObjectInputStream</a:t>
            </a:r>
            <a:r>
              <a:rPr lang="en-US" sz="1100" dirty="0"/>
              <a:t>  in = new </a:t>
            </a:r>
            <a:r>
              <a:rPr lang="en-US" sz="1100" dirty="0" err="1"/>
              <a:t>ObjectInputStream</a:t>
            </a:r>
            <a:r>
              <a:rPr lang="en-US" sz="1100" dirty="0"/>
              <a:t>(</a:t>
            </a:r>
            <a:r>
              <a:rPr lang="en-US" sz="1100" dirty="0" err="1"/>
              <a:t>socket.getInputStream</a:t>
            </a:r>
            <a:r>
              <a:rPr lang="en-US" sz="1100" dirty="0"/>
              <a:t>());</a:t>
            </a:r>
          </a:p>
          <a:p>
            <a:pPr marL="0" indent="0">
              <a:buNone/>
            </a:pPr>
            <a:r>
              <a:rPr lang="en-US" sz="1100" dirty="0"/>
              <a:t> SEND </a:t>
            </a:r>
            <a:r>
              <a:rPr lang="en-US" sz="1100" dirty="0" err="1"/>
              <a:t>recvData</a:t>
            </a:r>
            <a:r>
              <a:rPr lang="en-US" sz="1100" dirty="0"/>
              <a:t>=(SEND) </a:t>
            </a:r>
            <a:r>
              <a:rPr lang="en-US" sz="1100" dirty="0" err="1"/>
              <a:t>in.readObject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/>
              <a:t>  String status=</a:t>
            </a:r>
            <a:r>
              <a:rPr lang="en-US" sz="1100" dirty="0" err="1"/>
              <a:t>recvData.getStatus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/>
              <a:t>    if(</a:t>
            </a:r>
            <a:r>
              <a:rPr lang="en-US" sz="1100" dirty="0" err="1"/>
              <a:t>status.equals</a:t>
            </a:r>
            <a:r>
              <a:rPr lang="en-US" sz="1100" dirty="0"/>
              <a:t>("SUCCESS"))</a:t>
            </a:r>
          </a:p>
          <a:p>
            <a:pPr marL="0" indent="0">
              <a:buNone/>
            </a:pPr>
            <a:r>
              <a:rPr lang="en-US" sz="1100" dirty="0"/>
              <a:t>     {</a:t>
            </a:r>
          </a:p>
          <a:p>
            <a:pPr marL="0" indent="0">
              <a:buNone/>
            </a:pPr>
            <a:r>
              <a:rPr lang="en-US" sz="1100" dirty="0"/>
              <a:t>    	String </a:t>
            </a:r>
            <a:r>
              <a:rPr lang="en-US" sz="1100" dirty="0" err="1"/>
              <a:t>rcvdPasscode</a:t>
            </a:r>
            <a:r>
              <a:rPr lang="en-US" sz="1100" dirty="0"/>
              <a:t>=</a:t>
            </a:r>
            <a:r>
              <a:rPr lang="en-US" sz="1100" dirty="0" err="1"/>
              <a:t>recvData.getPasscode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/>
              <a:t>    	</a:t>
            </a:r>
            <a:r>
              <a:rPr lang="en-US" sz="1100" dirty="0" err="1"/>
              <a:t>sendButton.setEnabled</a:t>
            </a:r>
            <a:r>
              <a:rPr lang="en-US" sz="1100" dirty="0"/>
              <a:t>(true);</a:t>
            </a:r>
          </a:p>
          <a:p>
            <a:pPr marL="0" indent="0">
              <a:buNone/>
            </a:pPr>
            <a:r>
              <a:rPr lang="en-US" sz="1100" dirty="0"/>
              <a:t>     }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</a:p>
          <a:p>
            <a:pPr marL="0" indent="0">
              <a:buNone/>
            </a:pPr>
            <a:r>
              <a:rPr lang="en-US" sz="1100" dirty="0"/>
              <a:t>  </a:t>
            </a:r>
            <a:r>
              <a:rPr lang="en-US" sz="1100" b="1" u="sng" dirty="0"/>
              <a:t>Send Data to the receiver if status is success</a:t>
            </a:r>
            <a:r>
              <a:rPr lang="en-US" sz="1100" dirty="0"/>
              <a:t>. 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r>
              <a:rPr lang="en-US" sz="1100" dirty="0" err="1"/>
              <a:t>FileInputStream</a:t>
            </a:r>
            <a:r>
              <a:rPr lang="en-US" sz="1100" dirty="0"/>
              <a:t> </a:t>
            </a:r>
            <a:r>
              <a:rPr lang="en-US" sz="1100" dirty="0" err="1"/>
              <a:t>fis</a:t>
            </a:r>
            <a:r>
              <a:rPr lang="en-US" sz="1100" dirty="0"/>
              <a:t> = new </a:t>
            </a:r>
            <a:r>
              <a:rPr lang="en-US" sz="1100" dirty="0" err="1"/>
              <a:t>FileInputStream</a:t>
            </a:r>
            <a:r>
              <a:rPr lang="en-US" sz="1100" dirty="0"/>
              <a:t>(textField_1.getText().trim()); 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r>
              <a:rPr lang="en-US" sz="1100" dirty="0" err="1"/>
              <a:t>FileOutputStream</a:t>
            </a:r>
            <a:r>
              <a:rPr lang="en-US" sz="1100" dirty="0"/>
              <a:t> </a:t>
            </a:r>
            <a:r>
              <a:rPr lang="en-US" sz="1100" dirty="0" err="1"/>
              <a:t>fos</a:t>
            </a:r>
            <a:r>
              <a:rPr lang="en-US" sz="1100" dirty="0"/>
              <a:t> = new </a:t>
            </a:r>
            <a:r>
              <a:rPr lang="en-US" sz="1100" dirty="0" err="1"/>
              <a:t>FileOutputStream</a:t>
            </a:r>
            <a:r>
              <a:rPr lang="en-US" sz="1100" dirty="0"/>
              <a:t>("/SEND/"+</a:t>
            </a:r>
            <a:r>
              <a:rPr lang="en-US" sz="1100" dirty="0" err="1"/>
              <a:t>textField.getText</a:t>
            </a:r>
            <a:r>
              <a:rPr lang="en-US" sz="1100" dirty="0"/>
              <a:t>().trim()+"encrypted-"+filename);    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r>
              <a:rPr lang="en-US" sz="1100" dirty="0" err="1"/>
              <a:t>CipherOutputStream</a:t>
            </a:r>
            <a:r>
              <a:rPr lang="en-US" sz="1100" dirty="0"/>
              <a:t> cos = new </a:t>
            </a:r>
            <a:r>
              <a:rPr lang="en-US" sz="1100" dirty="0" err="1"/>
              <a:t>CipherOutputStream</a:t>
            </a:r>
            <a:r>
              <a:rPr lang="en-US" sz="1100" dirty="0"/>
              <a:t>(</a:t>
            </a:r>
            <a:r>
              <a:rPr lang="en-US" sz="1100" dirty="0" err="1"/>
              <a:t>fos</a:t>
            </a:r>
            <a:r>
              <a:rPr lang="en-US" sz="1100" dirty="0"/>
              <a:t>, cipher);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r>
              <a:rPr lang="en-US" sz="1100" dirty="0" err="1"/>
              <a:t>int</a:t>
            </a:r>
            <a:r>
              <a:rPr lang="en-US" sz="1100" dirty="0"/>
              <a:t> b;</a:t>
            </a:r>
          </a:p>
          <a:p>
            <a:pPr marL="0" indent="0">
              <a:buNone/>
            </a:pPr>
            <a:r>
              <a:rPr lang="en-US" sz="1100" dirty="0"/>
              <a:t>       while((b = </a:t>
            </a:r>
            <a:r>
              <a:rPr lang="en-US" sz="1100" dirty="0" err="1"/>
              <a:t>fis.read</a:t>
            </a:r>
            <a:r>
              <a:rPr lang="en-US" sz="1100" dirty="0"/>
              <a:t>(bytes)) != -1) {</a:t>
            </a:r>
          </a:p>
          <a:p>
            <a:pPr marL="0" indent="0">
              <a:buNone/>
            </a:pPr>
            <a:r>
              <a:rPr lang="en-US" sz="1100" dirty="0"/>
              <a:t>         </a:t>
            </a:r>
            <a:r>
              <a:rPr lang="en-US" sz="1100" dirty="0" err="1"/>
              <a:t>cos.write</a:t>
            </a:r>
            <a:r>
              <a:rPr lang="en-US" sz="1100" dirty="0"/>
              <a:t>(bytes, 0,b );</a:t>
            </a:r>
          </a:p>
          <a:p>
            <a:pPr marL="0" indent="0">
              <a:buNone/>
            </a:pPr>
            <a:r>
              <a:rPr lang="en-US" sz="1100" dirty="0"/>
              <a:t>       }</a:t>
            </a:r>
          </a:p>
          <a:p>
            <a:pPr marL="0" indent="0">
              <a:buNone/>
            </a:pPr>
            <a:r>
              <a:rPr lang="en-US" sz="1100" dirty="0" err="1"/>
              <a:t>cos.flush</a:t>
            </a:r>
            <a:r>
              <a:rPr lang="en-US" sz="1100" dirty="0"/>
              <a:t>();</a:t>
            </a:r>
          </a:p>
          <a:p>
            <a:pPr marL="0" indent="0">
              <a:buNone/>
            </a:pPr>
            <a:r>
              <a:rPr lang="en-US" sz="1100" dirty="0"/>
              <a:t>  </a:t>
            </a:r>
          </a:p>
          <a:p>
            <a:pPr marL="0" indent="0">
              <a:buNone/>
            </a:pPr>
            <a:r>
              <a:rPr lang="en-US" sz="1100" dirty="0"/>
              <a:t>    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2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</a:t>
            </a:r>
          </a:p>
        </p:txBody>
      </p:sp>
      <p:sp>
        <p:nvSpPr>
          <p:cNvPr id="1048585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AES (Advanced Encryption Standard) </a:t>
            </a:r>
            <a:r>
              <a:rPr lang="en-US" dirty="0"/>
              <a:t>is a strong symmetric encryption algorithm. A secret key is used for the both encryption and decryption of data. Only someone who has access to the same secret key can decrypt data.</a:t>
            </a:r>
          </a:p>
          <a:p>
            <a:r>
              <a:rPr lang="en-US" dirty="0"/>
              <a:t>block cipher implementation</a:t>
            </a:r>
          </a:p>
          <a:p>
            <a:r>
              <a:rPr lang="en-US" dirty="0"/>
              <a:t>The block size used by AES is 128 bits</a:t>
            </a:r>
          </a:p>
          <a:p>
            <a:r>
              <a:rPr lang="en-US" dirty="0"/>
              <a:t>128/192/256-bit keys</a:t>
            </a:r>
          </a:p>
          <a:p>
            <a:r>
              <a:rPr lang="en-US" dirty="0"/>
              <a:t>Stronger and faster than Triple-DES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0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7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Java provides a number of helper classes for AES encryption such as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Cipher (for encryption/decryption)</a:t>
            </a:r>
          </a:p>
          <a:p>
            <a:r>
              <a:rPr lang="en-US" dirty="0"/>
              <a:t> </a:t>
            </a:r>
            <a:r>
              <a:rPr lang="en-US" dirty="0" err="1"/>
              <a:t>SecretKey</a:t>
            </a:r>
            <a:r>
              <a:rPr lang="en-US" dirty="0"/>
              <a:t> (represents the shared secret key)</a:t>
            </a:r>
          </a:p>
          <a:p>
            <a:r>
              <a:rPr lang="en-US" dirty="0"/>
              <a:t> </a:t>
            </a:r>
            <a:r>
              <a:rPr lang="en-US" dirty="0" err="1"/>
              <a:t>KeyGenerator</a:t>
            </a:r>
            <a:r>
              <a:rPr lang="en-US" dirty="0"/>
              <a:t> (generates the shared secret key).</a:t>
            </a:r>
          </a:p>
        </p:txBody>
      </p:sp>
    </p:spTree>
    <p:extLst>
      <p:ext uri="{BB962C8B-B14F-4D97-AF65-F5344CB8AC3E}">
        <p14:creationId xmlns:p14="http://schemas.microsoft.com/office/powerpoint/2010/main" val="131793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9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Key</a:t>
            </a:r>
          </a:p>
          <a:p>
            <a:pPr marL="0" indent="0">
              <a:buNone/>
            </a:pPr>
            <a:r>
              <a:rPr lang="en-US" sz="1600" dirty="0" err="1"/>
              <a:t>KeyGenerator</a:t>
            </a:r>
            <a:r>
              <a:rPr lang="en-US" sz="1600" dirty="0"/>
              <a:t> generator = </a:t>
            </a:r>
            <a:r>
              <a:rPr lang="en-US" sz="1600" dirty="0" err="1"/>
              <a:t>KeyGenerator.getInstance</a:t>
            </a:r>
            <a:r>
              <a:rPr lang="en-US" sz="1600" dirty="0"/>
              <a:t>("AES");</a:t>
            </a:r>
          </a:p>
          <a:p>
            <a:pPr marL="0" indent="0">
              <a:buNone/>
            </a:pPr>
            <a:r>
              <a:rPr lang="en-US" sz="1600" dirty="0" err="1"/>
              <a:t>generator.init</a:t>
            </a:r>
            <a:r>
              <a:rPr lang="en-US" sz="1600" dirty="0"/>
              <a:t>(256);</a:t>
            </a:r>
          </a:p>
          <a:p>
            <a:pPr marL="0" indent="0">
              <a:buNone/>
            </a:pPr>
            <a:r>
              <a:rPr lang="en-US" sz="1600" dirty="0" err="1"/>
              <a:t>SecretKey</a:t>
            </a:r>
            <a:r>
              <a:rPr lang="en-US" sz="1600" dirty="0"/>
              <a:t> </a:t>
            </a:r>
            <a:r>
              <a:rPr lang="en-US" sz="1600" dirty="0" err="1"/>
              <a:t>secretAesKey</a:t>
            </a:r>
            <a:r>
              <a:rPr lang="en-US" sz="1600" dirty="0"/>
              <a:t> = </a:t>
            </a:r>
            <a:r>
              <a:rPr lang="en-US" sz="1600" dirty="0" err="1"/>
              <a:t>generator.generateKey</a:t>
            </a:r>
            <a:r>
              <a:rPr lang="en-US" sz="1600" dirty="0"/>
              <a:t>();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Encryption</a:t>
            </a:r>
          </a:p>
          <a:p>
            <a:pPr marL="0" indent="0">
              <a:buNone/>
            </a:pPr>
            <a:r>
              <a:rPr lang="en-US" sz="1600" dirty="0"/>
              <a:t>Cipher </a:t>
            </a:r>
            <a:r>
              <a:rPr lang="en-US" sz="1600" dirty="0" err="1"/>
              <a:t>cipher</a:t>
            </a:r>
            <a:r>
              <a:rPr lang="en-US" sz="1600" dirty="0"/>
              <a:t> = </a:t>
            </a:r>
            <a:r>
              <a:rPr lang="en-US" sz="1600" dirty="0" err="1"/>
              <a:t>Cipher.getInstance</a:t>
            </a:r>
            <a:r>
              <a:rPr lang="en-US" sz="1600" dirty="0"/>
              <a:t>("AES");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err="1"/>
              <a:t>cipher.init</a:t>
            </a:r>
            <a:r>
              <a:rPr lang="en-US" sz="1600" dirty="0"/>
              <a:t>(</a:t>
            </a:r>
            <a:r>
              <a:rPr lang="en-US" sz="1600" dirty="0" err="1"/>
              <a:t>Cipher.ENCRYPT_MODE</a:t>
            </a:r>
            <a:r>
              <a:rPr lang="en-US" sz="1600" dirty="0"/>
              <a:t>, </a:t>
            </a:r>
            <a:r>
              <a:rPr lang="en-US" sz="1600" dirty="0" err="1"/>
              <a:t>secKey</a:t>
            </a:r>
            <a:r>
              <a:rPr lang="en-US" sz="1600" dirty="0"/>
              <a:t>); //client </a:t>
            </a:r>
            <a:r>
              <a:rPr lang="en-US" sz="1600" dirty="0" err="1"/>
              <a:t>scrt</a:t>
            </a:r>
            <a:r>
              <a:rPr lang="en-US" sz="1600" dirty="0"/>
              <a:t> key</a:t>
            </a:r>
          </a:p>
          <a:p>
            <a:pPr marL="0" indent="0">
              <a:buNone/>
            </a:pPr>
            <a:r>
              <a:rPr lang="en-US" sz="1600" dirty="0" err="1"/>
              <a:t>CipherOutputStream</a:t>
            </a:r>
            <a:r>
              <a:rPr lang="en-US" sz="1600" dirty="0"/>
              <a:t> cos = new </a:t>
            </a:r>
            <a:r>
              <a:rPr lang="en-US" sz="1600" dirty="0" err="1"/>
              <a:t>CipherOutputStream</a:t>
            </a:r>
            <a:r>
              <a:rPr lang="en-US" sz="1600" dirty="0"/>
              <a:t>(</a:t>
            </a:r>
            <a:r>
              <a:rPr lang="en-US" sz="1600" dirty="0" err="1"/>
              <a:t>fos,cipher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b;</a:t>
            </a:r>
          </a:p>
          <a:p>
            <a:pPr marL="0" indent="0">
              <a:buNone/>
            </a:pPr>
            <a:r>
              <a:rPr lang="en-US" sz="1600" dirty="0"/>
              <a:t>While((b=</a:t>
            </a:r>
            <a:r>
              <a:rPr lang="en-US" sz="1600" dirty="0" err="1"/>
              <a:t>fis.read</a:t>
            </a:r>
            <a:r>
              <a:rPr lang="en-US" sz="1600" dirty="0"/>
              <a:t>(byte))!= -1)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err="1"/>
              <a:t>cos.write</a:t>
            </a:r>
            <a:r>
              <a:rPr lang="en-US" sz="1600" dirty="0"/>
              <a:t>(bytes, 0, b);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 err="1"/>
              <a:t>cos.close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     				       </a:t>
            </a:r>
          </a:p>
        </p:txBody>
      </p:sp>
    </p:spTree>
    <p:extLst>
      <p:ext uri="{BB962C8B-B14F-4D97-AF65-F5344CB8AC3E}">
        <p14:creationId xmlns:p14="http://schemas.microsoft.com/office/powerpoint/2010/main" val="385359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1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Decryption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Cipher cipher1 = </a:t>
            </a:r>
            <a:r>
              <a:rPr lang="en-US" sz="1600" dirty="0" err="1"/>
              <a:t>Cipher.getInstance</a:t>
            </a:r>
            <a:r>
              <a:rPr lang="en-US" sz="1600" dirty="0"/>
              <a:t>("AES");</a:t>
            </a:r>
          </a:p>
          <a:p>
            <a:pPr marL="0" indent="0">
              <a:buNone/>
            </a:pPr>
            <a:r>
              <a:rPr lang="en-US" sz="1600" dirty="0"/>
              <a:t> cipher1.init(</a:t>
            </a:r>
            <a:r>
              <a:rPr lang="en-US" sz="1600" dirty="0" err="1"/>
              <a:t>Cipher.DECRYPT_MODE</a:t>
            </a:r>
            <a:r>
              <a:rPr lang="en-US" sz="1600" dirty="0"/>
              <a:t>, </a:t>
            </a:r>
            <a:r>
              <a:rPr lang="en-US" sz="1600" dirty="0" err="1"/>
              <a:t>secretAesKey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byte[] </a:t>
            </a:r>
            <a:r>
              <a:rPr lang="en-US" sz="1600" dirty="0" err="1"/>
              <a:t>encryptedBytes</a:t>
            </a:r>
            <a:r>
              <a:rPr lang="en-US" sz="1600" dirty="0"/>
              <a:t> =new byte[(</a:t>
            </a:r>
            <a:r>
              <a:rPr lang="en-US" sz="1600" dirty="0" err="1"/>
              <a:t>int</a:t>
            </a:r>
            <a:r>
              <a:rPr lang="en-US" sz="1600" dirty="0"/>
              <a:t>).</a:t>
            </a:r>
            <a:r>
              <a:rPr lang="en-US" sz="1600" dirty="0" err="1"/>
              <a:t>file.length</a:t>
            </a:r>
            <a:r>
              <a:rPr lang="en-US" sz="1600" dirty="0"/>
              <a:t>()];</a:t>
            </a:r>
          </a:p>
          <a:p>
            <a:pPr marL="0" indent="0">
              <a:buNone/>
            </a:pPr>
            <a:r>
              <a:rPr lang="en-US" sz="1600" dirty="0" err="1"/>
              <a:t>Fis</a:t>
            </a:r>
            <a:r>
              <a:rPr lang="en-US" sz="1600" dirty="0"/>
              <a:t> = new </a:t>
            </a:r>
            <a:r>
              <a:rPr lang="en-US" sz="1600" dirty="0" err="1"/>
              <a:t>FileInputStream</a:t>
            </a:r>
            <a:r>
              <a:rPr lang="en-US" sz="1600" dirty="0"/>
              <a:t>(file);</a:t>
            </a:r>
          </a:p>
          <a:p>
            <a:pPr marL="0" indent="0">
              <a:buNone/>
            </a:pPr>
            <a:r>
              <a:rPr lang="en-US" sz="1600" dirty="0" err="1"/>
              <a:t>Fis.read</a:t>
            </a:r>
            <a:r>
              <a:rPr lang="en-US" sz="1600" dirty="0"/>
              <a:t>(</a:t>
            </a:r>
            <a:r>
              <a:rPr lang="en-US" sz="1600" dirty="0" err="1"/>
              <a:t>encryptedBytes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b1;</a:t>
            </a:r>
          </a:p>
          <a:p>
            <a:pPr marL="0" indent="0">
              <a:buNone/>
            </a:pPr>
            <a:r>
              <a:rPr lang="en-US" sz="1600" dirty="0"/>
              <a:t>While((b1=</a:t>
            </a:r>
            <a:r>
              <a:rPr lang="en-US" sz="1600" dirty="0" err="1"/>
              <a:t>cis.read</a:t>
            </a:r>
            <a:r>
              <a:rPr lang="en-US" sz="1600" dirty="0"/>
              <a:t>(</a:t>
            </a:r>
            <a:r>
              <a:rPr lang="en-US" sz="1600" dirty="0" err="1"/>
              <a:t>encryptedBytes</a:t>
            </a:r>
            <a:r>
              <a:rPr lang="en-US" sz="1600" dirty="0"/>
              <a:t>))!= -1)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fos1.writes(</a:t>
            </a:r>
            <a:r>
              <a:rPr lang="en-US" sz="1600" dirty="0" err="1"/>
              <a:t>encryptedBytes</a:t>
            </a:r>
            <a:r>
              <a:rPr lang="en-US" sz="1600" dirty="0"/>
              <a:t>, 0, b1);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644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RSA (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Rivest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–Shamir–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Adleman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algorithm used by modern computers to encrypt and decrypt messages. It is an asymmetric cryptographic algorithm.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integers used by this method are sufficiently large making it difficult to solve.</a:t>
            </a:r>
          </a:p>
          <a:p>
            <a:r>
              <a:rPr lang="en-US" dirty="0">
                <a:solidFill>
                  <a:srgbClr val="000000"/>
                </a:solidFill>
              </a:rPr>
              <a:t>Purpose: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To encrypt the shared (secret)key used for encrypting the file at sender’s end.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To decrypt the same shared (secret)key used for decrypting the file at </a:t>
            </a:r>
            <a:r>
              <a:rPr lang="en-US" dirty="0" err="1">
                <a:solidFill>
                  <a:srgbClr val="000000"/>
                </a:solidFill>
              </a:rPr>
              <a:t>reciever’s</a:t>
            </a:r>
            <a:r>
              <a:rPr lang="en-US" dirty="0">
                <a:solidFill>
                  <a:srgbClr val="000000"/>
                </a:solidFill>
              </a:rPr>
              <a:t> end.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5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78F6-A7BC-4BF0-9E13-32A650BB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CE623-B142-4F63-84AB-ACDA3C1828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Key generation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rgbClr val="7F0055"/>
                </a:solidFill>
                <a:latin typeface="+mn-lt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+mn-lt"/>
              </a:rPr>
              <a:t>final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KeyPair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pair=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getPublicKey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             	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prikey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pair.getPrivate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publicKeytosend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pair.getPublic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	</a:t>
            </a:r>
            <a:endParaRPr lang="en-US" sz="2400" dirty="0">
              <a:latin typeface="+mn-lt"/>
            </a:endParaRPr>
          </a:p>
          <a:p>
            <a:pPr algn="l"/>
            <a:r>
              <a:rPr lang="en-US" sz="1800" b="1" dirty="0">
                <a:solidFill>
                  <a:srgbClr val="7F0055"/>
                </a:solidFill>
                <a:latin typeface="+mn-lt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KeyPair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getPublicKey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() </a:t>
            </a:r>
            <a:r>
              <a:rPr lang="en-US" sz="1800" b="1" dirty="0">
                <a:solidFill>
                  <a:srgbClr val="7F0055"/>
                </a:solidFill>
                <a:latin typeface="+mn-lt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NoSuchAlgorithmException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{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KeyPairGenerator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generator =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KeyPairGenerator.getInstance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+mn-lt"/>
              </a:rPr>
              <a:t>"RSA"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generator.initialize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(2048, </a:t>
            </a:r>
            <a:r>
              <a:rPr lang="en-US" sz="1800" b="1" dirty="0">
                <a:solidFill>
                  <a:srgbClr val="7F0055"/>
                </a:solidFill>
                <a:latin typeface="+mn-lt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n-lt"/>
              </a:rPr>
              <a:t>SecureRandom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());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KeyPair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pair =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generator.generateKeyPair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800" dirty="0">
                <a:latin typeface="+mn-lt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+mn-lt"/>
              </a:rPr>
              <a:t>return</a:t>
            </a:r>
            <a:r>
              <a:rPr lang="en-US" sz="1800" b="1" dirty="0">
                <a:solidFill>
                  <a:srgbClr val="000000"/>
                </a:solidFill>
                <a:latin typeface="+mn-lt"/>
              </a:rPr>
              <a:t> pair;</a:t>
            </a:r>
            <a:endParaRPr lang="en-US" sz="1800" dirty="0">
              <a:latin typeface="+mn-lt"/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}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422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017F-BCC2-45BA-A3AF-5516777C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4893-BCD2-4C3A-B9F9-03666F4F37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Encryption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+mn-lt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senderAesKey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= encrypt(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encodedKey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rcvrPublicRsaKey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+mn-lt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String encrypt(String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plainText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PublicKey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publicKey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throws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Exception {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    Cipher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encryptCipher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Cipher.getInstance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+mn-lt"/>
              </a:rPr>
              <a:t>"RSA"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   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encryptCipher.init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Cipher.ENCRYPT_MODE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publicKey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    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byte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cipherText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encryptCipher.doFinal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plainText.getBytes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(StandardCharsets.UTF_8.name()));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     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Base64.getEncoder().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encodeToString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cipherText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}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Decryption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+mn-lt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senderAesKeyDcrypted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= decrypt(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senderAesKeyEncrypted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prikey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+mn-lt"/>
              </a:rPr>
              <a:t>         public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 String decrypt(String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cipherText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PrivateKey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privateKey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throws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Exception {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         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	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byte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[] bytes = Base64.getDecoder().decode(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cipherText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 	Cipher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decriptCipher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Cipher.getInstance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+mn-lt"/>
              </a:rPr>
              <a:t>"RSA"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	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decriptCipher.init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Cipher.DECRYPT_MODE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privateKey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         	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+mn-lt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 String(</a:t>
            </a:r>
            <a:r>
              <a:rPr lang="en-US" sz="1600" b="1" dirty="0" err="1">
                <a:solidFill>
                  <a:srgbClr val="000000"/>
                </a:solidFill>
                <a:latin typeface="+mn-lt"/>
              </a:rPr>
              <a:t>decriptCipher.doFinal</a:t>
            </a:r>
            <a:r>
              <a:rPr lang="en-US" sz="1600" b="1" dirty="0">
                <a:solidFill>
                  <a:srgbClr val="000000"/>
                </a:solidFill>
                <a:latin typeface="+mn-lt"/>
              </a:rPr>
              <a:t>(bytes), StandardCharsets.UTF_8.name());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+mn-lt"/>
              </a:rPr>
              <a:t>        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969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Receiver Having three Functionality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1.Register them self on file service server and make them</a:t>
            </a:r>
          </a:p>
          <a:p>
            <a:pPr marL="0" indent="0">
              <a:buNone/>
            </a:pPr>
            <a:r>
              <a:rPr lang="en-US" dirty="0"/>
              <a:t>          available to receive file from local network sender.  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2 .Accept/Reject  Sender Request ,generate and send </a:t>
            </a:r>
          </a:p>
          <a:p>
            <a:pPr marL="0" indent="0">
              <a:buNone/>
            </a:pPr>
            <a:r>
              <a:rPr lang="en-US" dirty="0"/>
              <a:t>        passcode and public key to sender accordingly.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3 . Accept and decrypt file or simply Reject senders file,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7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member’s contribution: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" y="1023859"/>
            <a:ext cx="4374108" cy="5223272"/>
          </a:xfrm>
        </p:spPr>
        <p:txBody>
          <a:bodyPr/>
          <a:lstStyle/>
          <a:p>
            <a:pPr lvl="0"/>
            <a:r>
              <a:rPr lang="en-IN" sz="1800" b="1" dirty="0" err="1"/>
              <a:t>Aayushi</a:t>
            </a:r>
            <a:r>
              <a:rPr lang="en-IN" sz="1800" b="1" dirty="0"/>
              <a:t> Jain (20535001) :</a:t>
            </a:r>
            <a:endParaRPr lang="en-IN" sz="1800" dirty="0"/>
          </a:p>
          <a:p>
            <a:pPr lvl="1"/>
            <a:r>
              <a:rPr lang="en-IN" sz="1800" dirty="0"/>
              <a:t>Sender module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/>
              <a:t>Connection establishment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/>
              <a:t>sending encrypted file</a:t>
            </a:r>
          </a:p>
          <a:p>
            <a:pPr lvl="0"/>
            <a:r>
              <a:rPr lang="en-IN" sz="1800" b="1" dirty="0" err="1"/>
              <a:t>Ayush</a:t>
            </a:r>
            <a:r>
              <a:rPr lang="en-IN" sz="1800" b="1" dirty="0"/>
              <a:t> Aggarwal (20535008):</a:t>
            </a:r>
            <a:endParaRPr lang="en-IN" sz="1800" dirty="0"/>
          </a:p>
          <a:p>
            <a:pPr lvl="1"/>
            <a:r>
              <a:rPr lang="en-IN" sz="1800" dirty="0"/>
              <a:t>Network analysis.</a:t>
            </a:r>
          </a:p>
          <a:p>
            <a:pPr lvl="1"/>
            <a:r>
              <a:rPr lang="en-IN" sz="1800" dirty="0"/>
              <a:t>Packet capturing using Wireshark.</a:t>
            </a:r>
          </a:p>
          <a:p>
            <a:pPr lvl="0"/>
            <a:r>
              <a:rPr lang="en-IN" sz="1800" b="1" dirty="0"/>
              <a:t>Km </a:t>
            </a:r>
            <a:r>
              <a:rPr lang="en-IN" sz="1800" b="1" dirty="0" err="1"/>
              <a:t>Khushbu</a:t>
            </a:r>
            <a:r>
              <a:rPr lang="en-IN" sz="1800" b="1" dirty="0"/>
              <a:t> (20535014):</a:t>
            </a:r>
            <a:endParaRPr lang="en-IN" sz="1800" dirty="0"/>
          </a:p>
          <a:p>
            <a:pPr lvl="1"/>
            <a:r>
              <a:rPr lang="en-IN" sz="1800" dirty="0"/>
              <a:t>File Service server Module.</a:t>
            </a:r>
          </a:p>
          <a:p>
            <a:pPr lvl="0"/>
            <a:r>
              <a:rPr lang="en-IN" sz="1800" b="1" dirty="0"/>
              <a:t>Mohammad Nazim (20535017):</a:t>
            </a:r>
            <a:endParaRPr lang="en-IN" sz="1800" dirty="0"/>
          </a:p>
          <a:p>
            <a:pPr lvl="1"/>
            <a:r>
              <a:rPr lang="en-IN" sz="1800" dirty="0"/>
              <a:t>GUI.</a:t>
            </a:r>
          </a:p>
          <a:p>
            <a:pPr lvl="1"/>
            <a:r>
              <a:rPr lang="en-IN" sz="1800" dirty="0"/>
              <a:t>Framework design.</a:t>
            </a:r>
          </a:p>
          <a:p>
            <a:pPr lvl="0"/>
            <a:r>
              <a:rPr lang="en-IN" sz="1800" b="1" dirty="0" err="1"/>
              <a:t>Preeti</a:t>
            </a:r>
            <a:r>
              <a:rPr lang="en-IN" sz="1800" b="1" dirty="0"/>
              <a:t> (20535021):</a:t>
            </a:r>
            <a:endParaRPr lang="en-IN" sz="1800" dirty="0"/>
          </a:p>
          <a:p>
            <a:pPr lvl="1"/>
            <a:r>
              <a:rPr lang="en-IN" sz="1800" dirty="0"/>
              <a:t>Encrypting and Decrypting file using AES .</a:t>
            </a:r>
          </a:p>
          <a:p>
            <a:endParaRPr lang="en-IN" sz="3600" dirty="0"/>
          </a:p>
        </p:txBody>
      </p:sp>
      <p:sp>
        <p:nvSpPr>
          <p:cNvPr id="4" name="Rectangle 3"/>
          <p:cNvSpPr/>
          <p:nvPr/>
        </p:nvSpPr>
        <p:spPr>
          <a:xfrm>
            <a:off x="4374107" y="1327171"/>
            <a:ext cx="47698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b="1" dirty="0" err="1"/>
              <a:t>Pushpamanjari</a:t>
            </a:r>
            <a:r>
              <a:rPr lang="en-IN" b="1" dirty="0"/>
              <a:t> (20535022):</a:t>
            </a:r>
            <a:endParaRPr lang="en-IN" dirty="0"/>
          </a:p>
          <a:p>
            <a:pPr marL="742950" lvl="1" indent="-285750">
              <a:buFont typeface="Calibri" panose="020F0502020204030204" pitchFamily="34" charset="0"/>
              <a:buChar char="⁻"/>
            </a:pPr>
            <a:r>
              <a:rPr lang="en-IN" dirty="0"/>
              <a:t>Encrypting and Decrypting AES key using</a:t>
            </a:r>
          </a:p>
          <a:p>
            <a:pPr marL="742950" lvl="1" indent="-285750">
              <a:buFont typeface="Calibri" panose="020F0502020204030204" pitchFamily="34" charset="0"/>
              <a:buChar char="⁻"/>
            </a:pPr>
            <a:r>
              <a:rPr lang="en-IN" dirty="0"/>
              <a:t>RSA algorithm.</a:t>
            </a:r>
            <a:r>
              <a:rPr lang="en-IN" b="1" dirty="0"/>
              <a:t> 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b="1" dirty="0"/>
              <a:t>Tanmay Narayan </a:t>
            </a:r>
            <a:r>
              <a:rPr lang="en-IN" b="1" dirty="0" err="1"/>
              <a:t>Jawkhede</a:t>
            </a:r>
            <a:r>
              <a:rPr lang="en-IN" b="1" dirty="0"/>
              <a:t> (20535031):</a:t>
            </a:r>
            <a:endParaRPr lang="en-IN" dirty="0"/>
          </a:p>
          <a:p>
            <a:pPr marL="742950" lvl="1" indent="-285750">
              <a:buFont typeface="Calibri" panose="020F0502020204030204" pitchFamily="34" charset="0"/>
              <a:buChar char="⁻"/>
            </a:pPr>
            <a:r>
              <a:rPr lang="en-IN" dirty="0"/>
              <a:t>Receiver module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IN" dirty="0"/>
              <a:t>Connection establishment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IN" dirty="0"/>
              <a:t>Receiver permission verification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IN" dirty="0"/>
              <a:t>Passcode verification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Accepting encrypted file and Store on Receiver End in its Original form.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15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C397F-D14B-4109-8C8A-40E647AD6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960" y="1297905"/>
            <a:ext cx="2469094" cy="3543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983A8-DA67-4A45-94E9-850512944A03}"/>
              </a:ext>
            </a:extLst>
          </p:cNvPr>
          <p:cNvSpPr txBox="1"/>
          <p:nvPr/>
        </p:nvSpPr>
        <p:spPr>
          <a:xfrm>
            <a:off x="180653" y="1297905"/>
            <a:ext cx="4629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Receiver have to click on “</a:t>
            </a:r>
            <a:r>
              <a:rPr lang="en-US" b="1" dirty="0"/>
              <a:t>start accepting</a:t>
            </a:r>
            <a:r>
              <a:rPr lang="en-US" dirty="0"/>
              <a:t>” before accepting any request from sender.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1E8CE-4CFB-473D-B83B-10DC89A5D866}"/>
              </a:ext>
            </a:extLst>
          </p:cNvPr>
          <p:cNvSpPr txBox="1"/>
          <p:nvPr/>
        </p:nvSpPr>
        <p:spPr>
          <a:xfrm>
            <a:off x="180653" y="1955743"/>
            <a:ext cx="462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46B3F-BAC0-43F1-A336-D05B2876B293}"/>
              </a:ext>
            </a:extLst>
          </p:cNvPr>
          <p:cNvSpPr/>
          <p:nvPr/>
        </p:nvSpPr>
        <p:spPr>
          <a:xfrm>
            <a:off x="452761" y="2068157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RECEIVER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2F5DA-D440-4781-B786-E7171867535A}"/>
              </a:ext>
            </a:extLst>
          </p:cNvPr>
          <p:cNvSpPr/>
          <p:nvPr/>
        </p:nvSpPr>
        <p:spPr>
          <a:xfrm>
            <a:off x="4771248" y="2063126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FILE SERVICE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04D504-B763-4220-ACF7-38CAF45FC699}"/>
              </a:ext>
            </a:extLst>
          </p:cNvPr>
          <p:cNvCxnSpPr>
            <a:cxnSpLocks/>
          </p:cNvCxnSpPr>
          <p:nvPr/>
        </p:nvCxnSpPr>
        <p:spPr>
          <a:xfrm>
            <a:off x="2104007" y="2547018"/>
            <a:ext cx="2503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040704-1EF5-4E2F-AE6D-C6DDA9E8EC04}"/>
              </a:ext>
            </a:extLst>
          </p:cNvPr>
          <p:cNvCxnSpPr>
            <a:cxnSpLocks/>
          </p:cNvCxnSpPr>
          <p:nvPr/>
        </p:nvCxnSpPr>
        <p:spPr>
          <a:xfrm flipH="1">
            <a:off x="2041864" y="3684234"/>
            <a:ext cx="262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09C34E-1A8D-4520-B6D3-A2093E8883C8}"/>
              </a:ext>
            </a:extLst>
          </p:cNvPr>
          <p:cNvSpPr txBox="1"/>
          <p:nvPr/>
        </p:nvSpPr>
        <p:spPr>
          <a:xfrm>
            <a:off x="2251828" y="2123559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STATUS=“INITILIZATION”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514478-B7D9-4DAB-A298-49478DA56A0A}"/>
              </a:ext>
            </a:extLst>
          </p:cNvPr>
          <p:cNvSpPr txBox="1"/>
          <p:nvPr/>
        </p:nvSpPr>
        <p:spPr>
          <a:xfrm>
            <a:off x="2277341" y="3365158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STATUS=“SUCCESS”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AD9CA9-9550-4E04-9A4C-D0E9CFDD97A2}"/>
              </a:ext>
            </a:extLst>
          </p:cNvPr>
          <p:cNvSpPr txBox="1"/>
          <p:nvPr/>
        </p:nvSpPr>
        <p:spPr>
          <a:xfrm>
            <a:off x="195210" y="4786417"/>
            <a:ext cx="6284486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</a:rPr>
              <a:t>socket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Socket(</a:t>
            </a:r>
            <a:r>
              <a:rPr lang="en-US" sz="1000" b="1" dirty="0">
                <a:solidFill>
                  <a:srgbClr val="0000C0"/>
                </a:solidFill>
                <a:latin typeface="Courier New" panose="02070309020205020404" pitchFamily="49" charset="0"/>
              </a:rPr>
              <a:t>FILE SERVICE SERVER IP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 PORT NUMBER);                   </a:t>
            </a:r>
          </a:p>
          <a:p>
            <a:pPr algn="l"/>
            <a:r>
              <a:rPr lang="en-IN" sz="10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ObjectOutputStream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</a:rPr>
              <a:t>out1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ObjectOutputStream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socket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SEND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sendData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IN" sz="10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I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SEND();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sendData.setStatus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dirty="0">
                <a:solidFill>
                  <a:srgbClr val="2A00FF"/>
                </a:solidFill>
                <a:latin typeface="Courier New" panose="02070309020205020404" pitchFamily="49" charset="0"/>
              </a:rPr>
              <a:t>"Initialize"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sendData.setIP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(“RCVR -IP”);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sendData.setName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(“RCVR NAME”)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</a:t>
            </a:r>
            <a:r>
              <a:rPr lang="en-IN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000" dirty="0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out1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</a:t>
            </a:r>
            <a:r>
              <a:rPr lang="en-IN" sz="10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writeObject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</a:t>
            </a:r>
            <a:r>
              <a:rPr lang="en-IN" sz="10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sendData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);</a:t>
            </a:r>
          </a:p>
          <a:p>
            <a:pPr algn="l"/>
            <a:endParaRPr lang="en-IN" sz="1200" b="1" dirty="0">
              <a:solidFill>
                <a:srgbClr val="000000"/>
              </a:solidFill>
              <a:highlight>
                <a:srgbClr val="E8F2FE"/>
              </a:highlight>
              <a:latin typeface="Courier New" panose="02070309020205020404" pitchFamily="49" charset="0"/>
            </a:endParaRPr>
          </a:p>
          <a:p>
            <a:pPr algn="l"/>
            <a:r>
              <a:rPr lang="en-IN" sz="12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ServerSocket</a:t>
            </a:r>
            <a:r>
              <a:rPr lang="en-IN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</a:t>
            </a:r>
            <a:r>
              <a:rPr lang="en-IN" sz="1200" dirty="0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server</a:t>
            </a:r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= </a:t>
            </a:r>
            <a:r>
              <a:rPr lang="en-IN" sz="1200" b="1" dirty="0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new</a:t>
            </a:r>
            <a:r>
              <a:rPr lang="en-IN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2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ServerSocket</a:t>
            </a:r>
            <a:r>
              <a:rPr lang="en-IN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(PORTNUMBER);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C0BF46-8806-4172-8C75-BE00058512EB}"/>
              </a:ext>
            </a:extLst>
          </p:cNvPr>
          <p:cNvSpPr txBox="1"/>
          <p:nvPr/>
        </p:nvSpPr>
        <p:spPr>
          <a:xfrm>
            <a:off x="2495505" y="2590279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IP+RCVR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A8CC3-4D2F-4912-9C7A-BDDBFE4C2BD5}"/>
              </a:ext>
            </a:extLst>
          </p:cNvPr>
          <p:cNvSpPr txBox="1"/>
          <p:nvPr/>
        </p:nvSpPr>
        <p:spPr>
          <a:xfrm>
            <a:off x="5324383" y="6258756"/>
            <a:ext cx="4629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Socket s = </a:t>
            </a:r>
            <a:r>
              <a:rPr lang="en-IN" sz="1200" dirty="0" err="1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server</a:t>
            </a:r>
            <a:r>
              <a:rPr lang="en-IN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.accept</a:t>
            </a:r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40717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Accept/Reject  Sender’s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983A8-DA67-4A45-94E9-850512944A03}"/>
              </a:ext>
            </a:extLst>
          </p:cNvPr>
          <p:cNvSpPr txBox="1"/>
          <p:nvPr/>
        </p:nvSpPr>
        <p:spPr>
          <a:xfrm>
            <a:off x="180653" y="1297905"/>
            <a:ext cx="575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Sender Request to Receiver Before sending any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1E8CE-4CFB-473D-B83B-10DC89A5D866}"/>
              </a:ext>
            </a:extLst>
          </p:cNvPr>
          <p:cNvSpPr txBox="1"/>
          <p:nvPr/>
        </p:nvSpPr>
        <p:spPr>
          <a:xfrm>
            <a:off x="180653" y="1955743"/>
            <a:ext cx="462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46B3F-BAC0-43F1-A336-D05B2876B293}"/>
              </a:ext>
            </a:extLst>
          </p:cNvPr>
          <p:cNvSpPr/>
          <p:nvPr/>
        </p:nvSpPr>
        <p:spPr>
          <a:xfrm>
            <a:off x="435561" y="1791158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SENDER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2F5DA-D440-4781-B786-E7171867535A}"/>
              </a:ext>
            </a:extLst>
          </p:cNvPr>
          <p:cNvSpPr/>
          <p:nvPr/>
        </p:nvSpPr>
        <p:spPr>
          <a:xfrm>
            <a:off x="4835033" y="1803393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04D504-B763-4220-ACF7-38CAF45FC699}"/>
              </a:ext>
            </a:extLst>
          </p:cNvPr>
          <p:cNvCxnSpPr>
            <a:cxnSpLocks/>
          </p:cNvCxnSpPr>
          <p:nvPr/>
        </p:nvCxnSpPr>
        <p:spPr>
          <a:xfrm>
            <a:off x="2148166" y="2074506"/>
            <a:ext cx="2503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040704-1EF5-4E2F-AE6D-C6DDA9E8EC04}"/>
              </a:ext>
            </a:extLst>
          </p:cNvPr>
          <p:cNvCxnSpPr>
            <a:cxnSpLocks/>
          </p:cNvCxnSpPr>
          <p:nvPr/>
        </p:nvCxnSpPr>
        <p:spPr>
          <a:xfrm flipH="1">
            <a:off x="2086021" y="3429001"/>
            <a:ext cx="262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09C34E-1A8D-4520-B6D3-A2093E8883C8}"/>
              </a:ext>
            </a:extLst>
          </p:cNvPr>
          <p:cNvSpPr txBox="1"/>
          <p:nvPr/>
        </p:nvSpPr>
        <p:spPr>
          <a:xfrm>
            <a:off x="2376115" y="1735952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STATUS=“NEW”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514478-B7D9-4DAB-A298-49478DA56A0A}"/>
              </a:ext>
            </a:extLst>
          </p:cNvPr>
          <p:cNvSpPr txBox="1"/>
          <p:nvPr/>
        </p:nvSpPr>
        <p:spPr>
          <a:xfrm>
            <a:off x="2376115" y="2978414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STATUS=“SUCCESS”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AB604-4C9F-4111-8D9A-16F8F0A4D24C}"/>
              </a:ext>
            </a:extLst>
          </p:cNvPr>
          <p:cNvSpPr txBox="1"/>
          <p:nvPr/>
        </p:nvSpPr>
        <p:spPr>
          <a:xfrm>
            <a:off x="2354099" y="3447471"/>
            <a:ext cx="2195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PASSCODE + RECVR         PUBLIC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4F270-053B-45D3-BADC-F4BE9DAAB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18" y="1929136"/>
            <a:ext cx="2453853" cy="3421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9716C-37BD-4F78-8317-760709D70A94}"/>
              </a:ext>
            </a:extLst>
          </p:cNvPr>
          <p:cNvSpPr txBox="1"/>
          <p:nvPr/>
        </p:nvSpPr>
        <p:spPr>
          <a:xfrm>
            <a:off x="2354100" y="2187307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IP +SENDER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2E7CD-A5B7-49CC-A5A3-2428F319FB0E}"/>
              </a:ext>
            </a:extLst>
          </p:cNvPr>
          <p:cNvSpPr txBox="1"/>
          <p:nvPr/>
        </p:nvSpPr>
        <p:spPr>
          <a:xfrm>
            <a:off x="645851" y="4529556"/>
            <a:ext cx="4629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Socket s = </a:t>
            </a:r>
            <a:r>
              <a:rPr lang="en-IN" sz="1200" dirty="0" err="1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server</a:t>
            </a:r>
            <a:r>
              <a:rPr lang="en-IN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.accept</a:t>
            </a:r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963B17-E072-4C7C-AE00-8F2EA9966323}"/>
              </a:ext>
            </a:extLst>
          </p:cNvPr>
          <p:cNvSpPr txBox="1"/>
          <p:nvPr/>
        </p:nvSpPr>
        <p:spPr>
          <a:xfrm>
            <a:off x="557074" y="4766211"/>
            <a:ext cx="6126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ObjectInputStream</a:t>
            </a:r>
            <a:r>
              <a:rPr lang="en-IN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ObjectInputStream</a:t>
            </a:r>
            <a:endParaRPr lang="en-US" sz="1200" b="1" dirty="0">
              <a:solidFill>
                <a:srgbClr val="000000"/>
              </a:solidFill>
              <a:highlight>
                <a:srgbClr val="E8F2FE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                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s.getInputStream</a:t>
            </a:r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());</a:t>
            </a:r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78731-7695-4527-9A65-4B1C71718955}"/>
              </a:ext>
            </a:extLst>
          </p:cNvPr>
          <p:cNvSpPr txBox="1"/>
          <p:nvPr/>
        </p:nvSpPr>
        <p:spPr>
          <a:xfrm>
            <a:off x="557074" y="5148554"/>
            <a:ext cx="6665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rcvdObject</a:t>
            </a:r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=</a:t>
            </a:r>
            <a:r>
              <a:rPr lang="en-IN" sz="1200" dirty="0" err="1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in</a:t>
            </a:r>
            <a:r>
              <a:rPr lang="en-IN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.readObject</a:t>
            </a:r>
            <a:r>
              <a:rPr lang="en-IN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4ED30-34BB-46FB-970B-2D06326032C8}"/>
              </a:ext>
            </a:extLst>
          </p:cNvPr>
          <p:cNvSpPr txBox="1"/>
          <p:nvPr/>
        </p:nvSpPr>
        <p:spPr>
          <a:xfrm>
            <a:off x="346229" y="5374029"/>
            <a:ext cx="6876505" cy="119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ObjectOutputStream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C0"/>
                </a:solidFill>
                <a:latin typeface="Courier New" panose="02070309020205020404" pitchFamily="49" charset="0"/>
              </a:rPr>
              <a:t>out1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ObjectOutputStream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s.getOutputStream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SEND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rplyObj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IN" sz="10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I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SEND();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rplyObj.</a:t>
            </a:r>
            <a:r>
              <a:rPr lang="en-IN" sz="1000" dirty="0" err="1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setPublicKey</a:t>
            </a:r>
            <a:r>
              <a:rPr lang="en-IN" sz="10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(</a:t>
            </a:r>
            <a:r>
              <a:rPr lang="en-IN" sz="10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publicKeytosend</a:t>
            </a:r>
            <a:r>
              <a:rPr lang="en-IN" sz="10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rplyObj.setpassCode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passCodetoSend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rplyObj.setStatus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statustoSend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000" dirty="0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out1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</a:t>
            </a:r>
            <a:r>
              <a:rPr lang="en-IN" sz="10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writeObject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rplyObj</a:t>
            </a:r>
            <a:r>
              <a:rPr lang="en-IN" sz="1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0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Accept and Decrypt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983A8-DA67-4A45-94E9-850512944A03}"/>
              </a:ext>
            </a:extLst>
          </p:cNvPr>
          <p:cNvSpPr txBox="1"/>
          <p:nvPr/>
        </p:nvSpPr>
        <p:spPr>
          <a:xfrm>
            <a:off x="180653" y="1297905"/>
            <a:ext cx="575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Sender Request to Receiver Before sending any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1E8CE-4CFB-473D-B83B-10DC89A5D866}"/>
              </a:ext>
            </a:extLst>
          </p:cNvPr>
          <p:cNvSpPr txBox="1"/>
          <p:nvPr/>
        </p:nvSpPr>
        <p:spPr>
          <a:xfrm>
            <a:off x="180653" y="1955743"/>
            <a:ext cx="462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46B3F-BAC0-43F1-A336-D05B2876B293}"/>
              </a:ext>
            </a:extLst>
          </p:cNvPr>
          <p:cNvSpPr/>
          <p:nvPr/>
        </p:nvSpPr>
        <p:spPr>
          <a:xfrm>
            <a:off x="498491" y="1791158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SENDER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2F5DA-D440-4781-B786-E7171867535A}"/>
              </a:ext>
            </a:extLst>
          </p:cNvPr>
          <p:cNvSpPr/>
          <p:nvPr/>
        </p:nvSpPr>
        <p:spPr>
          <a:xfrm>
            <a:off x="4803384" y="1734726"/>
            <a:ext cx="1526959" cy="26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04D504-B763-4220-ACF7-38CAF45FC699}"/>
              </a:ext>
            </a:extLst>
          </p:cNvPr>
          <p:cNvCxnSpPr>
            <a:cxnSpLocks/>
          </p:cNvCxnSpPr>
          <p:nvPr/>
        </p:nvCxnSpPr>
        <p:spPr>
          <a:xfrm>
            <a:off x="2297096" y="2053177"/>
            <a:ext cx="2503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040704-1EF5-4E2F-AE6D-C6DDA9E8EC04}"/>
              </a:ext>
            </a:extLst>
          </p:cNvPr>
          <p:cNvCxnSpPr>
            <a:cxnSpLocks/>
          </p:cNvCxnSpPr>
          <p:nvPr/>
        </p:nvCxnSpPr>
        <p:spPr>
          <a:xfrm flipH="1">
            <a:off x="2182566" y="3915932"/>
            <a:ext cx="262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09C34E-1A8D-4520-B6D3-A2093E8883C8}"/>
              </a:ext>
            </a:extLst>
          </p:cNvPr>
          <p:cNvSpPr txBox="1"/>
          <p:nvPr/>
        </p:nvSpPr>
        <p:spPr>
          <a:xfrm>
            <a:off x="2384678" y="1693105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STATUS=“FILE”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514478-B7D9-4DAB-A298-49478DA56A0A}"/>
              </a:ext>
            </a:extLst>
          </p:cNvPr>
          <p:cNvSpPr txBox="1"/>
          <p:nvPr/>
        </p:nvSpPr>
        <p:spPr>
          <a:xfrm>
            <a:off x="2398518" y="3474758"/>
            <a:ext cx="21958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STATUS=“SUCCESS”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049EE-3D35-4544-84D3-9EA4CEC98073}"/>
              </a:ext>
            </a:extLst>
          </p:cNvPr>
          <p:cNvSpPr txBox="1"/>
          <p:nvPr/>
        </p:nvSpPr>
        <p:spPr>
          <a:xfrm>
            <a:off x="2384678" y="2119445"/>
            <a:ext cx="2195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FILE+PASSCODE+</a:t>
            </a:r>
          </a:p>
          <a:p>
            <a:r>
              <a:rPr lang="en-US" sz="1600" dirty="0"/>
              <a:t>SENDER’S AES KEY</a:t>
            </a:r>
          </a:p>
          <a:p>
            <a:r>
              <a:rPr lang="en-US" sz="1600" dirty="0"/>
              <a:t>(ENCRYPTED-FORM)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93A54-5741-4591-B1E3-AAB79A62C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28" y="2044299"/>
            <a:ext cx="2430991" cy="3482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DFC70-C6D6-40C4-B4D6-C232E9B9FA2C}"/>
              </a:ext>
            </a:extLst>
          </p:cNvPr>
          <p:cNvSpPr txBox="1"/>
          <p:nvPr/>
        </p:nvSpPr>
        <p:spPr>
          <a:xfrm>
            <a:off x="136724" y="4478913"/>
            <a:ext cx="658723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Files.</a:t>
            </a:r>
            <a:r>
              <a:rPr lang="en-US" sz="1100" i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createDirectories</a:t>
            </a:r>
            <a:r>
              <a:rPr lang="en-US" sz="1100" i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</a:t>
            </a:r>
            <a:r>
              <a:rPr lang="en-US" sz="1100" i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Paths.get</a:t>
            </a:r>
            <a:r>
              <a:rPr lang="en-US" sz="1100" i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</a:t>
            </a:r>
            <a:r>
              <a:rPr lang="en-US" sz="1100" i="1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"/RECEIVED/"</a:t>
            </a:r>
            <a:r>
              <a:rPr lang="en-US" sz="1100" i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+</a:t>
            </a:r>
            <a:r>
              <a:rPr lang="en-US" sz="1100" i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sendData.getIP</a:t>
            </a:r>
            <a:r>
              <a:rPr lang="en-US" sz="1100" i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()+</a:t>
            </a:r>
            <a:r>
              <a:rPr lang="en-US" sz="1100" i="1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"/"</a:t>
            </a:r>
            <a:r>
              <a:rPr lang="en-US" sz="1100" i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+date));</a:t>
            </a:r>
            <a:endParaRPr lang="en-IN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ACD73D-9A7C-49BB-A4B9-A65001FB4E9F}"/>
              </a:ext>
            </a:extLst>
          </p:cNvPr>
          <p:cNvSpPr txBox="1"/>
          <p:nvPr/>
        </p:nvSpPr>
        <p:spPr>
          <a:xfrm>
            <a:off x="247818" y="4994273"/>
            <a:ext cx="6469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FileOutputStream</a:t>
            </a:r>
            <a:r>
              <a:rPr lang="en-IN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fos1 = </a:t>
            </a:r>
            <a:r>
              <a:rPr lang="en-IN" sz="1100" b="1" dirty="0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new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IN" sz="11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FileOutputStream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</a:t>
            </a:r>
            <a:r>
              <a:rPr lang="en-IN" sz="1100" b="1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"/RECEIVED/"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+</a:t>
            </a:r>
            <a:r>
              <a:rPr lang="en-IN" sz="11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sendData.getIP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()+</a:t>
            </a:r>
            <a:r>
              <a:rPr lang="en-IN" sz="1100" b="1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"/"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+date+</a:t>
            </a:r>
            <a:r>
              <a:rPr lang="en-IN" sz="1100" b="1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"/"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+</a:t>
            </a:r>
            <a:r>
              <a:rPr lang="en-IN" sz="11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sendData.getFileName</a:t>
            </a:r>
            <a:r>
              <a:rPr lang="en-IN" sz="11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())</a:t>
            </a:r>
            <a:endParaRPr lang="en-IN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96C77-2FEB-4340-9D05-706EF54A4E3B}"/>
              </a:ext>
            </a:extLst>
          </p:cNvPr>
          <p:cNvSpPr txBox="1"/>
          <p:nvPr/>
        </p:nvSpPr>
        <p:spPr>
          <a:xfrm>
            <a:off x="299621" y="5750925"/>
            <a:ext cx="5808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fos1</a:t>
            </a:r>
            <a:r>
              <a:rPr lang="en-US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.write(</a:t>
            </a:r>
            <a:r>
              <a:rPr lang="en-US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decryptedBytes</a:t>
            </a:r>
            <a:r>
              <a:rPr lang="en-US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offset,length</a:t>
            </a:r>
            <a:r>
              <a:rPr lang="en-US" sz="12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);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8963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Wireshark is a network packet analyzer which tries to capture network packets and tries to display the packet data as detailed as possible. </a:t>
            </a:r>
          </a:p>
          <a:p>
            <a:r>
              <a:rPr lang="en-US" dirty="0"/>
              <a:t>Used for troubleshooting , and monitoring of network and see all details of packet through the network</a:t>
            </a:r>
          </a:p>
          <a:p>
            <a:r>
              <a:rPr lang="en-US" dirty="0"/>
              <a:t>Open source software</a:t>
            </a:r>
          </a:p>
          <a:p>
            <a:r>
              <a:rPr lang="en-US" dirty="0"/>
              <a:t>Available for many types of OS with GUI environment which provide user friendly interface</a:t>
            </a:r>
          </a:p>
          <a:p>
            <a:r>
              <a:rPr lang="en-US" dirty="0"/>
              <a:t>Used by-</a:t>
            </a:r>
          </a:p>
          <a:p>
            <a:pPr lvl="1"/>
            <a:r>
              <a:rPr lang="en-US" dirty="0"/>
              <a:t>network administrators to troubleshoot network problems </a:t>
            </a:r>
          </a:p>
          <a:p>
            <a:pPr lvl="1"/>
            <a:r>
              <a:rPr lang="en-US" dirty="0"/>
              <a:t>network security engineers to examine security problems</a:t>
            </a:r>
          </a:p>
          <a:p>
            <a:pPr lvl="1"/>
            <a:r>
              <a:rPr lang="en-US" dirty="0"/>
              <a:t>developers to debug protocol implementations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3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435428" y="246742"/>
            <a:ext cx="3410857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Features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343" y="1291770"/>
            <a:ext cx="78957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Available for UNIX and Windows.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Capture live packet data from a network interface.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Display packets with very detailed protocol information.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Open and Save packet data captured.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Filter packets on many criteria.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Colorize packet display based on filters.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• Create various statistics.</a:t>
            </a:r>
          </a:p>
        </p:txBody>
      </p:sp>
    </p:spTree>
    <p:extLst>
      <p:ext uri="{BB962C8B-B14F-4D97-AF65-F5344CB8AC3E}">
        <p14:creationId xmlns:p14="http://schemas.microsoft.com/office/powerpoint/2010/main" val="355175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435428" y="246742"/>
            <a:ext cx="6633028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 3 Way Handshake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094468"/>
            <a:ext cx="9025413" cy="482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506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229" y="1370239"/>
            <a:ext cx="8320380" cy="492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232228"/>
            <a:ext cx="3410857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Packet Details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8195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972" y="1253217"/>
            <a:ext cx="7998153" cy="501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232228"/>
            <a:ext cx="4978400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Secure Data Transfer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4955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478971" y="232228"/>
            <a:ext cx="3410857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829" y="1235983"/>
            <a:ext cx="8636000" cy="486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2914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478971" y="232228"/>
            <a:ext cx="3410857" cy="46445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I/O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Graph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1082480"/>
            <a:ext cx="7300686" cy="4955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003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File service server:</a:t>
            </a:r>
          </a:p>
          <a:p>
            <a:pPr lvl="1"/>
            <a:r>
              <a:rPr lang="en-US" dirty="0"/>
              <a:t>Helps in monitoring all the active receivers in LAN(receiving or waiting to receive files).</a:t>
            </a:r>
          </a:p>
          <a:p>
            <a:r>
              <a:rPr lang="en-US" dirty="0"/>
              <a:t>Secure </a:t>
            </a:r>
            <a:r>
              <a:rPr lang="en-US"/>
              <a:t>file transfer </a:t>
            </a:r>
            <a:r>
              <a:rPr lang="en-US" dirty="0"/>
              <a:t>Application:</a:t>
            </a:r>
          </a:p>
          <a:p>
            <a:pPr lvl="1"/>
            <a:r>
              <a:rPr lang="en-US" dirty="0"/>
              <a:t>Interactive UI</a:t>
            </a:r>
          </a:p>
          <a:p>
            <a:pPr lvl="1"/>
            <a:r>
              <a:rPr lang="en-US" dirty="0"/>
              <a:t>Can act as server/receiver at the same time.</a:t>
            </a:r>
          </a:p>
          <a:p>
            <a:pPr lvl="1"/>
            <a:r>
              <a:rPr lang="en-US" dirty="0"/>
              <a:t>Multiple senders can send file to single receiver.</a:t>
            </a:r>
          </a:p>
          <a:p>
            <a:pPr lvl="1"/>
            <a:r>
              <a:rPr lang="en-US" dirty="0"/>
              <a:t>Files is encrypted before sending.</a:t>
            </a:r>
          </a:p>
          <a:p>
            <a:pPr lvl="1"/>
            <a:r>
              <a:rPr lang="en-US" dirty="0"/>
              <a:t>Live status updates of ongoing activity.</a:t>
            </a:r>
          </a:p>
          <a:p>
            <a:pPr lvl="1"/>
            <a:r>
              <a:rPr lang="en-US" dirty="0"/>
              <a:t>No need to remember IP address of receiver, we can register active user with their name.</a:t>
            </a:r>
          </a:p>
          <a:p>
            <a:pPr lvl="1"/>
            <a:r>
              <a:rPr lang="en-US" dirty="0"/>
              <a:t>Sender requires receiver’s permission before sending file(receiver uses a passcode).</a:t>
            </a:r>
          </a:p>
          <a:p>
            <a:pPr lvl="1"/>
            <a:r>
              <a:rPr lang="en-US" dirty="0"/>
              <a:t>One file can be transferred at a time.</a:t>
            </a:r>
          </a:p>
        </p:txBody>
      </p:sp>
    </p:spTree>
    <p:extLst>
      <p:ext uri="{BB962C8B-B14F-4D97-AF65-F5344CB8AC3E}">
        <p14:creationId xmlns:p14="http://schemas.microsoft.com/office/powerpoint/2010/main" val="27897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4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Walkthrough</a:t>
            </a:r>
          </a:p>
        </p:txBody>
      </p:sp>
      <p:pic>
        <p:nvPicPr>
          <p:cNvPr id="4" name="receiv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54" y="1291772"/>
            <a:ext cx="8804317" cy="49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60" y="1225338"/>
            <a:ext cx="8653613" cy="48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Service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9430" y="1182861"/>
            <a:ext cx="8768137" cy="5223272"/>
          </a:xfrm>
        </p:spPr>
        <p:txBody>
          <a:bodyPr/>
          <a:lstStyle/>
          <a:p>
            <a:r>
              <a:rPr lang="en-US" dirty="0"/>
              <a:t>Main Motivation of using File Service server Functionality is to find the list of Active Receiver.</a:t>
            </a:r>
          </a:p>
          <a:p>
            <a:r>
              <a:rPr lang="en-US" dirty="0"/>
              <a:t>Structure: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B0B65-DA8D-44A6-9F11-7CD7D6732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4533"/>
            <a:ext cx="7428089" cy="41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F76F-9519-434E-83B8-F587618FC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Functionality of File Service Server:</a:t>
            </a:r>
          </a:p>
          <a:p>
            <a:pPr lvl="1"/>
            <a:r>
              <a:rPr lang="en-US" dirty="0"/>
              <a:t>File Service server maintains a list of Active receiver (for this it is using ‘list’ variable). And provides list to sender whenever sender request to file server.</a:t>
            </a:r>
          </a:p>
          <a:p>
            <a:pPr lvl="1"/>
            <a:r>
              <a:rPr lang="en-US" dirty="0"/>
              <a:t>While registering, Receiver provides its ‘name’ , ‘IP address’ &amp; ‘status’</a:t>
            </a:r>
          </a:p>
          <a:p>
            <a:pPr lvl="1"/>
            <a:r>
              <a:rPr lang="en-US" dirty="0"/>
              <a:t>Server check status and accordingly perform Action </a:t>
            </a:r>
          </a:p>
          <a:p>
            <a:r>
              <a:rPr lang="en-US" dirty="0"/>
              <a:t>Functionality of start button:</a:t>
            </a:r>
          </a:p>
          <a:p>
            <a:pPr lvl="1"/>
            <a:r>
              <a:rPr lang="en-US" dirty="0"/>
              <a:t>Change status of server to “Started”</a:t>
            </a:r>
          </a:p>
          <a:p>
            <a:pPr lvl="1"/>
            <a:r>
              <a:rPr lang="en-US" dirty="0"/>
              <a:t>Create Socket for Server so that it can receive request and accept request to and from Client(Sender or receiver)</a:t>
            </a:r>
          </a:p>
          <a:p>
            <a:pPr lvl="2"/>
            <a:r>
              <a:rPr lang="en-US" dirty="0"/>
              <a:t>server = new </a:t>
            </a:r>
            <a:r>
              <a:rPr lang="en-US" dirty="0" err="1"/>
              <a:t>ServerSocket</a:t>
            </a:r>
            <a:r>
              <a:rPr lang="en-US" dirty="0"/>
              <a:t> (</a:t>
            </a:r>
            <a:r>
              <a:rPr lang="en-US" i="1" dirty="0"/>
              <a:t>port number</a:t>
            </a:r>
            <a:r>
              <a:rPr lang="en-US" dirty="0"/>
              <a:t>)</a:t>
            </a:r>
          </a:p>
          <a:p>
            <a:r>
              <a:rPr lang="en-US" dirty="0"/>
              <a:t>Functionality of stop button:</a:t>
            </a:r>
          </a:p>
          <a:p>
            <a:pPr lvl="1"/>
            <a:r>
              <a:rPr lang="en-US" dirty="0"/>
              <a:t>It will remove all the entries from list and close the server.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list.clear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server.close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8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0F73-B113-495B-BA8C-C1C8D9C476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Functionality of refresh button:</a:t>
            </a:r>
          </a:p>
          <a:p>
            <a:pPr lvl="1"/>
            <a:r>
              <a:rPr lang="en-US" dirty="0"/>
              <a:t>It updates the list of active receiver whenever receiver connect and disconnect.</a:t>
            </a:r>
          </a:p>
          <a:p>
            <a:r>
              <a:rPr lang="en-US" dirty="0"/>
              <a:t>If(</a:t>
            </a:r>
            <a:r>
              <a:rPr lang="en-US" dirty="0" err="1"/>
              <a:t>status.equalsIgnoreCase</a:t>
            </a:r>
            <a:r>
              <a:rPr lang="en-US" dirty="0"/>
              <a:t>(“Initialize”))     	</a:t>
            </a:r>
            <a:r>
              <a:rPr lang="en-US" dirty="0" err="1"/>
              <a:t>list.add</a:t>
            </a:r>
            <a:r>
              <a:rPr lang="en-US" dirty="0"/>
              <a:t>(</a:t>
            </a:r>
            <a:r>
              <a:rPr lang="en-US" dirty="0" err="1"/>
              <a:t>sendData.getName</a:t>
            </a:r>
            <a:r>
              <a:rPr lang="en-US" dirty="0"/>
              <a:t>() + ”:” + </a:t>
            </a:r>
            <a:r>
              <a:rPr lang="en-US" dirty="0" err="1"/>
              <a:t>sendData.getIP</a:t>
            </a:r>
            <a:r>
              <a:rPr lang="en-US" dirty="0"/>
              <a:t>() )</a:t>
            </a:r>
          </a:p>
          <a:p>
            <a:r>
              <a:rPr lang="en-US" dirty="0"/>
              <a:t>If (</a:t>
            </a:r>
            <a:r>
              <a:rPr lang="en-US" dirty="0" err="1"/>
              <a:t>status.equalsIgnoreCase</a:t>
            </a:r>
            <a:r>
              <a:rPr lang="en-US" dirty="0"/>
              <a:t>(“</a:t>
            </a:r>
            <a:r>
              <a:rPr lang="en-US" dirty="0" err="1"/>
              <a:t>getActiveRecvr</a:t>
            </a:r>
            <a:r>
              <a:rPr lang="en-US" dirty="0"/>
              <a:t>”))</a:t>
            </a:r>
          </a:p>
          <a:p>
            <a:pPr marL="457200" lvl="1" indent="0">
              <a:buNone/>
            </a:pPr>
            <a:r>
              <a:rPr lang="en-US" dirty="0"/>
              <a:t>      SEND </a:t>
            </a:r>
            <a:r>
              <a:rPr lang="en-US" dirty="0" err="1"/>
              <a:t>replyData</a:t>
            </a:r>
            <a:r>
              <a:rPr lang="en-US" dirty="0"/>
              <a:t> = new SEND()</a:t>
            </a:r>
          </a:p>
          <a:p>
            <a:pPr marL="457200" lvl="1" indent="0">
              <a:buNone/>
            </a:pPr>
            <a:r>
              <a:rPr lang="en-US" dirty="0"/>
              <a:t>       </a:t>
            </a:r>
            <a:r>
              <a:rPr lang="en-US" dirty="0" err="1"/>
              <a:t>replyData.setActiveRcvr</a:t>
            </a:r>
            <a:r>
              <a:rPr lang="en-US" dirty="0"/>
              <a:t>(list)</a:t>
            </a:r>
          </a:p>
          <a:p>
            <a:pPr marL="457200" lvl="1" indent="0">
              <a:buNone/>
            </a:pPr>
            <a:r>
              <a:rPr lang="en-US" dirty="0"/>
              <a:t>       out = new </a:t>
            </a:r>
            <a:r>
              <a:rPr lang="en-US" dirty="0" err="1"/>
              <a:t>ObjectOutputStream</a:t>
            </a:r>
            <a:r>
              <a:rPr lang="en-US" dirty="0"/>
              <a:t>(</a:t>
            </a:r>
            <a:r>
              <a:rPr lang="en-US" dirty="0" err="1"/>
              <a:t>socket.getOutputStream</a:t>
            </a:r>
            <a:r>
              <a:rPr lang="en-US" dirty="0"/>
              <a:t>())</a:t>
            </a:r>
          </a:p>
          <a:p>
            <a:pPr marL="457200" lvl="1" indent="0">
              <a:buNone/>
            </a:pPr>
            <a:r>
              <a:rPr lang="en-US" dirty="0"/>
              <a:t>       </a:t>
            </a:r>
            <a:r>
              <a:rPr lang="en-US" dirty="0" err="1"/>
              <a:t>out.writeObject</a:t>
            </a:r>
            <a:r>
              <a:rPr lang="en-US" dirty="0"/>
              <a:t>(</a:t>
            </a:r>
            <a:r>
              <a:rPr lang="en-US" dirty="0" err="1"/>
              <a:t>replyData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       </a:t>
            </a:r>
            <a:r>
              <a:rPr lang="en-US" dirty="0" err="1"/>
              <a:t>out.flush</a:t>
            </a:r>
            <a:r>
              <a:rPr lang="en-US" dirty="0"/>
              <a:t>()				</a:t>
            </a:r>
          </a:p>
          <a:p>
            <a:r>
              <a:rPr lang="en-US" dirty="0"/>
              <a:t>If(</a:t>
            </a:r>
            <a:r>
              <a:rPr lang="en-US" dirty="0" err="1"/>
              <a:t>status.equalsIgnoreCase</a:t>
            </a:r>
            <a:r>
              <a:rPr lang="en-US" dirty="0"/>
              <a:t>(“stopped”))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list.remove</a:t>
            </a:r>
            <a:r>
              <a:rPr lang="en-US" dirty="0"/>
              <a:t>(</a:t>
            </a:r>
            <a:r>
              <a:rPr lang="en-US" dirty="0" err="1"/>
              <a:t>sendData.getIP</a:t>
            </a:r>
            <a:r>
              <a:rPr lang="en-US" dirty="0"/>
              <a:t>())</a:t>
            </a:r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8523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and Send Data- Sender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Requests receiver for the connection. </a:t>
            </a:r>
          </a:p>
          <a:p>
            <a:pPr marL="457200" indent="-457200">
              <a:buAutoNum type="arabicPeriod"/>
            </a:pPr>
            <a:r>
              <a:rPr lang="en-US" dirty="0"/>
              <a:t>Sends the data if receiver accepts its request.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9094" y="3086100"/>
            <a:ext cx="2225842" cy="3007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8334" y="3098131"/>
            <a:ext cx="2210024" cy="3007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2846" y="3304022"/>
            <a:ext cx="2903398" cy="26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354923">
            <a:off x="4085464" y="2538444"/>
            <a:ext cx="1788448" cy="823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Requests sent with status “NEW”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08334" y="341696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412846" y="4411532"/>
            <a:ext cx="2903398" cy="57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21151475">
            <a:off x="3657600" y="3942428"/>
            <a:ext cx="2396177" cy="58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Receiver sends the passcode and Status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12846" y="5692055"/>
            <a:ext cx="2895488" cy="26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rot="411726">
            <a:off x="3894045" y="4847953"/>
            <a:ext cx="2412297" cy="985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Sends the data to the receiver if status received is SUCCESS</a:t>
            </a:r>
          </a:p>
        </p:txBody>
      </p:sp>
    </p:spTree>
    <p:extLst>
      <p:ext uri="{BB962C8B-B14F-4D97-AF65-F5344CB8AC3E}">
        <p14:creationId xmlns:p14="http://schemas.microsoft.com/office/powerpoint/2010/main" val="1412575555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575</TotalTime>
  <Words>2030</Words>
  <Application>Microsoft Office PowerPoint</Application>
  <PresentationFormat>On-screen Show (4:3)</PresentationFormat>
  <Paragraphs>300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Franklin Gothic Demi</vt:lpstr>
      <vt:lpstr>IITR_PPT_Template</vt:lpstr>
      <vt:lpstr>CSN-503 Project</vt:lpstr>
      <vt:lpstr>Team member’s contribution:</vt:lpstr>
      <vt:lpstr>Functionalities:</vt:lpstr>
      <vt:lpstr>Walkthrough</vt:lpstr>
      <vt:lpstr>PowerPoint Presentation</vt:lpstr>
      <vt:lpstr>File Service Server</vt:lpstr>
      <vt:lpstr>PowerPoint Presentation</vt:lpstr>
      <vt:lpstr>PowerPoint Presentation</vt:lpstr>
      <vt:lpstr>Connect and Send Data- Sender</vt:lpstr>
      <vt:lpstr>Connect and Send Data- Sender </vt:lpstr>
      <vt:lpstr>Connect and Send Data- Sender </vt:lpstr>
      <vt:lpstr>AES</vt:lpstr>
      <vt:lpstr>PowerPoint Presentation</vt:lpstr>
      <vt:lpstr>PowerPoint Presentation</vt:lpstr>
      <vt:lpstr>PowerPoint Presentation</vt:lpstr>
      <vt:lpstr>RSA</vt:lpstr>
      <vt:lpstr>PowerPoint Presentation</vt:lpstr>
      <vt:lpstr>PowerPoint Presentation</vt:lpstr>
      <vt:lpstr>Receiver</vt:lpstr>
      <vt:lpstr>1. Registration</vt:lpstr>
      <vt:lpstr>2. Accept/Reject  Sender’s Request</vt:lpstr>
      <vt:lpstr>3. Accept and Decrypt File</vt:lpstr>
      <vt:lpstr>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Dr. Sudip Roy</Manager>
  <Company>IIT Roorkee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TANMAY NARAYAN JAWKHEDE</cp:lastModifiedBy>
  <cp:revision>97</cp:revision>
  <dcterms:created xsi:type="dcterms:W3CDTF">2015-07-18T13:17:54Z</dcterms:created>
  <dcterms:modified xsi:type="dcterms:W3CDTF">2020-11-18T22:15:35Z</dcterms:modified>
  <cp:version>v1</cp:version>
</cp:coreProperties>
</file>